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48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422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19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11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3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8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53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15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24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6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76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08603-6421-4501-BF62-689E64E56EF0}" type="datetimeFigureOut">
              <a:rPr lang="ru-RU" smtClean="0"/>
              <a:t>07.10.2021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CF2EB-4F8D-4F43-85E0-92AA75C53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87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4B2A63-0271-454E-8A46-7582477C2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392" y="0"/>
            <a:ext cx="5011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20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9C9EE9-36C7-44DE-97B2-956913BFF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287853"/>
            <a:ext cx="6146800" cy="53774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84BEBF-9721-467E-BC9F-A72C4CE80BA2}"/>
              </a:ext>
            </a:extLst>
          </p:cNvPr>
          <p:cNvSpPr txBox="1"/>
          <p:nvPr/>
        </p:nvSpPr>
        <p:spPr>
          <a:xfrm>
            <a:off x="292100" y="268849"/>
            <a:ext cx="8724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по участию в МСИ согласно 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OʻZAK.Y-07 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по реализации политики в отношении участия заявителей и аккредитованных лабораторий в проверках квалификации и межлабораторных сличениях </a:t>
            </a:r>
          </a:p>
        </p:txBody>
      </p:sp>
    </p:spTree>
    <p:extLst>
      <p:ext uri="{BB962C8B-B14F-4D97-AF65-F5344CB8AC3E}">
        <p14:creationId xmlns:p14="http://schemas.microsoft.com/office/powerpoint/2010/main" val="2988865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F4DE5CD-0E2F-49A3-8A76-78D56D30ED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8932958"/>
              </p:ext>
            </p:extLst>
          </p:nvPr>
        </p:nvGraphicFramePr>
        <p:xfrm>
          <a:off x="197644" y="1360027"/>
          <a:ext cx="8748712" cy="505257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6486">
                  <a:extLst>
                    <a:ext uri="{9D8B030D-6E8A-4147-A177-3AD203B41FA5}">
                      <a16:colId xmlns:a16="http://schemas.microsoft.com/office/drawing/2014/main" val="1114765160"/>
                    </a:ext>
                  </a:extLst>
                </a:gridCol>
                <a:gridCol w="902336">
                  <a:extLst>
                    <a:ext uri="{9D8B030D-6E8A-4147-A177-3AD203B41FA5}">
                      <a16:colId xmlns:a16="http://schemas.microsoft.com/office/drawing/2014/main" val="1193883950"/>
                    </a:ext>
                  </a:extLst>
                </a:gridCol>
                <a:gridCol w="1312938">
                  <a:extLst>
                    <a:ext uri="{9D8B030D-6E8A-4147-A177-3AD203B41FA5}">
                      <a16:colId xmlns:a16="http://schemas.microsoft.com/office/drawing/2014/main" val="1029111391"/>
                    </a:ext>
                  </a:extLst>
                </a:gridCol>
                <a:gridCol w="1323791">
                  <a:extLst>
                    <a:ext uri="{9D8B030D-6E8A-4147-A177-3AD203B41FA5}">
                      <a16:colId xmlns:a16="http://schemas.microsoft.com/office/drawing/2014/main" val="2016565539"/>
                    </a:ext>
                  </a:extLst>
                </a:gridCol>
                <a:gridCol w="799412">
                  <a:extLst>
                    <a:ext uri="{9D8B030D-6E8A-4147-A177-3AD203B41FA5}">
                      <a16:colId xmlns:a16="http://schemas.microsoft.com/office/drawing/2014/main" val="937722564"/>
                    </a:ext>
                  </a:extLst>
                </a:gridCol>
                <a:gridCol w="884768">
                  <a:extLst>
                    <a:ext uri="{9D8B030D-6E8A-4147-A177-3AD203B41FA5}">
                      <a16:colId xmlns:a16="http://schemas.microsoft.com/office/drawing/2014/main" val="1499218383"/>
                    </a:ext>
                  </a:extLst>
                </a:gridCol>
                <a:gridCol w="714056">
                  <a:extLst>
                    <a:ext uri="{9D8B030D-6E8A-4147-A177-3AD203B41FA5}">
                      <a16:colId xmlns:a16="http://schemas.microsoft.com/office/drawing/2014/main" val="3879825175"/>
                    </a:ext>
                  </a:extLst>
                </a:gridCol>
                <a:gridCol w="799412">
                  <a:extLst>
                    <a:ext uri="{9D8B030D-6E8A-4147-A177-3AD203B41FA5}">
                      <a16:colId xmlns:a16="http://schemas.microsoft.com/office/drawing/2014/main" val="3084961738"/>
                    </a:ext>
                  </a:extLst>
                </a:gridCol>
                <a:gridCol w="546313">
                  <a:extLst>
                    <a:ext uri="{9D8B030D-6E8A-4147-A177-3AD203B41FA5}">
                      <a16:colId xmlns:a16="http://schemas.microsoft.com/office/drawing/2014/main" val="225756777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728072891"/>
                    </a:ext>
                  </a:extLst>
                </a:gridCol>
              </a:tblGrid>
              <a:tr h="667177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 контроля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Контролируемые показатели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 из Узбекистана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определенных показ.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сомнит</a:t>
                      </a: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Провайдер</a:t>
                      </a:r>
                    </a:p>
                  </a:txBody>
                  <a:tcPr marL="5064" marR="5064" marT="5064" marB="0" anchor="ctr"/>
                </a:tc>
                <a:extLst>
                  <a:ext uri="{0D108BD9-81ED-4DB2-BD59-A6C34878D82A}">
                    <a16:rowId xmlns:a16="http://schemas.microsoft.com/office/drawing/2014/main" val="60880594"/>
                  </a:ext>
                </a:extLst>
              </a:tr>
              <a:tr h="771215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Вода бутилированная 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– 15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Узбекистан- 4,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– 11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Неорганические показатели (жесткость, нитраты, железо, кадмий, свинец, медь)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 gridSpan="3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 не получены результаты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провайдера</a:t>
                      </a:r>
                      <a:endParaRPr lang="ru-RU" sz="14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4" marR="5064" marT="5064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ЗАО «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РОСА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2614965"/>
                  </a:ext>
                </a:extLst>
              </a:tr>
              <a:tr h="1344861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Сок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– 20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sng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Узбекистан- 12,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– 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Физико- химические показатели (массовая доля сухих веществ, массовая доля титруемых кислот, массовая концентрация нитратов)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ФБУ «</a:t>
                      </a:r>
                      <a:r>
                        <a:rPr lang="ru-RU" sz="1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Томский ЦСМ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165392"/>
                  </a:ext>
                </a:extLst>
              </a:tr>
              <a:tr h="1153646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3 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Безалкогольные напитки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– 13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Узбекистан- 5,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– 8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Объемная доля этилового спирта, Массовая доля двуокиси углерода, Массовая доля сухих веществ, Кислотность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Автономная некоммерческая организация «Российская система качества» (</a:t>
                      </a:r>
                      <a:r>
                        <a:rPr lang="ru-RU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Роскачество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2511391"/>
                  </a:ext>
                </a:extLst>
              </a:tr>
              <a:tr h="580000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4 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Ткани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– 13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Узбекистан- 3, 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00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 – 10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Гигроскопичность, влажность, Капиллярность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 gridSpan="3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 не получены результаты</a:t>
                      </a:r>
                    </a:p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провайдера</a:t>
                      </a:r>
                      <a:endParaRPr lang="ru-RU" sz="1400" b="1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64" marR="5064" marT="5064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4" marR="5064" marT="5064" marB="0" anchor="ctr"/>
                </a:tc>
                <a:tc hMerge="1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u="none" strike="noStrike" dirty="0">
                          <a:effectLst/>
                        </a:rPr>
                        <a:t>-</a:t>
                      </a:r>
                      <a:endParaRPr lang="ru-RU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64" marR="5064" marT="5064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Автономная некоммерческая организация «Российская система качества» (</a:t>
                      </a:r>
                      <a:r>
                        <a:rPr lang="ru-RU" sz="10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Роскачество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493655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8DEB8D1-1E3D-4949-908D-8700A7C414C9}"/>
              </a:ext>
            </a:extLst>
          </p:cNvPr>
          <p:cNvSpPr txBox="1"/>
          <p:nvPr/>
        </p:nvSpPr>
        <p:spPr>
          <a:xfrm>
            <a:off x="219075" y="400050"/>
            <a:ext cx="803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рамках двустороннего меморандума </a:t>
            </a:r>
            <a:r>
              <a:rPr lang="ru-RU" b="1" dirty="0" err="1"/>
              <a:t>Росаккредитации</a:t>
            </a:r>
            <a:r>
              <a:rPr lang="ru-RU" dirty="0"/>
              <a:t> и </a:t>
            </a:r>
            <a:r>
              <a:rPr lang="ru-RU" b="1" dirty="0"/>
              <a:t>Узбекский центр по аккредитации </a:t>
            </a:r>
            <a:r>
              <a:rPr lang="ru-RU" dirty="0"/>
              <a:t>была проведена раунды по МСИ в период: 01.2021г.  -  09.2021г.</a:t>
            </a:r>
          </a:p>
        </p:txBody>
      </p:sp>
    </p:spTree>
    <p:extLst>
      <p:ext uri="{BB962C8B-B14F-4D97-AF65-F5344CB8AC3E}">
        <p14:creationId xmlns:p14="http://schemas.microsoft.com/office/powerpoint/2010/main" val="168353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0D001D3-5BBE-4E4A-98A1-0258FF7B3376}"/>
              </a:ext>
            </a:extLst>
          </p:cNvPr>
          <p:cNvSpPr txBox="1"/>
          <p:nvPr/>
        </p:nvSpPr>
        <p:spPr>
          <a:xfrm>
            <a:off x="338137" y="751344"/>
            <a:ext cx="8467725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dirty="0"/>
              <a:t>	</a:t>
            </a:r>
            <a:r>
              <a:rPr lang="ru-RU" dirty="0"/>
              <a:t>Для обеспечения надежности результатов измерений в системе аккредитации в Узбекистане межлабораторные сравнения проводятся в соответствии с параграфом 7.7 ILAC-P9: 06/2014 «Политика ILAC по участию в деятельности по проверке квалификации» и ISO 17025: 2017. «Общие требования к компетентности испытательных и калибровочных лабораторий». Информация о сравнениях, сделанных за последние годы, представлена ​​ниже.</a:t>
            </a:r>
          </a:p>
          <a:p>
            <a:pPr algn="just"/>
            <a:r>
              <a:rPr lang="en-US" dirty="0"/>
              <a:t>	</a:t>
            </a:r>
            <a:r>
              <a:rPr lang="ru-RU" dirty="0"/>
              <a:t>В течение 2019-2020 гг. Проведено межлабораторных сличений по качеству и безопасности </a:t>
            </a:r>
            <a:r>
              <a:rPr lang="ru-RU" b="1" dirty="0"/>
              <a:t>124</a:t>
            </a:r>
            <a:r>
              <a:rPr lang="ru-RU" dirty="0"/>
              <a:t> продуктов (</a:t>
            </a:r>
            <a:r>
              <a:rPr lang="ru-RU" b="1" dirty="0"/>
              <a:t>37</a:t>
            </a:r>
            <a:r>
              <a:rPr lang="ru-RU" dirty="0"/>
              <a:t> продуктов питания, </a:t>
            </a:r>
            <a:r>
              <a:rPr lang="ru-RU" b="1" dirty="0"/>
              <a:t>30</a:t>
            </a:r>
            <a:r>
              <a:rPr lang="ru-RU" dirty="0"/>
              <a:t> строительных, </a:t>
            </a:r>
            <a:r>
              <a:rPr lang="ru-RU" b="1" dirty="0"/>
              <a:t>11</a:t>
            </a:r>
            <a:r>
              <a:rPr lang="ru-RU" dirty="0"/>
              <a:t> электрических, </a:t>
            </a:r>
            <a:r>
              <a:rPr lang="ru-RU" b="1" dirty="0"/>
              <a:t>11</a:t>
            </a:r>
            <a:r>
              <a:rPr lang="ru-RU" dirty="0"/>
              <a:t> энергетических, </a:t>
            </a:r>
            <a:r>
              <a:rPr lang="ru-RU" b="1" dirty="0"/>
              <a:t>9</a:t>
            </a:r>
            <a:r>
              <a:rPr lang="ru-RU" dirty="0"/>
              <a:t> машиностроительные, </a:t>
            </a:r>
            <a:r>
              <a:rPr lang="ru-RU" b="1" dirty="0"/>
              <a:t>8</a:t>
            </a:r>
            <a:r>
              <a:rPr lang="ru-RU" dirty="0"/>
              <a:t> полимеров, </a:t>
            </a:r>
            <a:r>
              <a:rPr lang="ru-RU" b="1" dirty="0"/>
              <a:t>6</a:t>
            </a:r>
            <a:r>
              <a:rPr lang="ru-RU" dirty="0"/>
              <a:t> мебели, </a:t>
            </a:r>
            <a:r>
              <a:rPr lang="ru-RU" b="1" dirty="0"/>
              <a:t>4</a:t>
            </a:r>
            <a:r>
              <a:rPr lang="ru-RU" dirty="0"/>
              <a:t> текстильных, </a:t>
            </a:r>
            <a:r>
              <a:rPr lang="ru-RU" b="1" dirty="0"/>
              <a:t>3</a:t>
            </a:r>
            <a:r>
              <a:rPr lang="ru-RU" dirty="0"/>
              <a:t> фармацевтических, </a:t>
            </a:r>
            <a:r>
              <a:rPr lang="ru-RU" b="1" dirty="0"/>
              <a:t>3</a:t>
            </a:r>
            <a:r>
              <a:rPr lang="ru-RU" dirty="0"/>
              <a:t> химических, </a:t>
            </a:r>
            <a:r>
              <a:rPr lang="ru-RU" b="1" dirty="0"/>
              <a:t>2</a:t>
            </a:r>
            <a:r>
              <a:rPr lang="ru-RU" dirty="0"/>
              <a:t> сельскохозяйственных). Эти аккредитованные лаборатории обеспечивают оценку повторяемости (воспроизводимости) результатов испытаний.</a:t>
            </a:r>
          </a:p>
          <a:p>
            <a:pPr algn="just"/>
            <a:r>
              <a:rPr lang="en-US" dirty="0"/>
              <a:t>	</a:t>
            </a:r>
            <a:r>
              <a:rPr lang="ru-RU" dirty="0"/>
              <a:t>В межлабораторном сравнении, основанном на инициативе продукта и заинтересованных сторон, от </a:t>
            </a:r>
            <a:r>
              <a:rPr lang="ru-RU" b="1" dirty="0"/>
              <a:t>2 до 15 </a:t>
            </a:r>
            <a:r>
              <a:rPr lang="ru-RU" dirty="0"/>
              <a:t>лабораторий участвовали в тестировании каждого продукта. При сравнительных испытаниях продуктов с участием 3 и более лабораторий результаты сравнения обрабатывались координатором.</a:t>
            </a:r>
          </a:p>
          <a:p>
            <a:pPr algn="just"/>
            <a:r>
              <a:rPr lang="ru-RU" dirty="0"/>
              <a:t>Рекомендации по повышению квалификации лабораторий также были разработаны на основе заключений и отчетов, подготовленных на основе межлабораторных сличений.</a:t>
            </a:r>
          </a:p>
        </p:txBody>
      </p:sp>
    </p:spTree>
    <p:extLst>
      <p:ext uri="{BB962C8B-B14F-4D97-AF65-F5344CB8AC3E}">
        <p14:creationId xmlns:p14="http://schemas.microsoft.com/office/powerpoint/2010/main" val="265648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0A34DE-E032-4B17-A19A-E9CEED184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827" y="686142"/>
            <a:ext cx="6552371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по проведенным сличениям в период 2019-2020 гг.</a:t>
            </a:r>
            <a:endParaRPr kumimoji="0" lang="uz-Cyrl-UZ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10E7786-F32B-409C-A61F-134F4B2A22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1904960"/>
              </p:ext>
            </p:extLst>
          </p:nvPr>
        </p:nvGraphicFramePr>
        <p:xfrm>
          <a:off x="206375" y="1076325"/>
          <a:ext cx="8869259" cy="5419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889">
                  <a:extLst>
                    <a:ext uri="{9D8B030D-6E8A-4147-A177-3AD203B41FA5}">
                      <a16:colId xmlns:a16="http://schemas.microsoft.com/office/drawing/2014/main" val="1465269540"/>
                    </a:ext>
                  </a:extLst>
                </a:gridCol>
                <a:gridCol w="1690100">
                  <a:extLst>
                    <a:ext uri="{9D8B030D-6E8A-4147-A177-3AD203B41FA5}">
                      <a16:colId xmlns:a16="http://schemas.microsoft.com/office/drawing/2014/main" val="883723849"/>
                    </a:ext>
                  </a:extLst>
                </a:gridCol>
                <a:gridCol w="1254604">
                  <a:extLst>
                    <a:ext uri="{9D8B030D-6E8A-4147-A177-3AD203B41FA5}">
                      <a16:colId xmlns:a16="http://schemas.microsoft.com/office/drawing/2014/main" val="3219578191"/>
                    </a:ext>
                  </a:extLst>
                </a:gridCol>
                <a:gridCol w="1271187">
                  <a:extLst>
                    <a:ext uri="{9D8B030D-6E8A-4147-A177-3AD203B41FA5}">
                      <a16:colId xmlns:a16="http://schemas.microsoft.com/office/drawing/2014/main" val="59898120"/>
                    </a:ext>
                  </a:extLst>
                </a:gridCol>
                <a:gridCol w="1302725">
                  <a:extLst>
                    <a:ext uri="{9D8B030D-6E8A-4147-A177-3AD203B41FA5}">
                      <a16:colId xmlns:a16="http://schemas.microsoft.com/office/drawing/2014/main" val="3255641772"/>
                    </a:ext>
                  </a:extLst>
                </a:gridCol>
                <a:gridCol w="1726251">
                  <a:extLst>
                    <a:ext uri="{9D8B030D-6E8A-4147-A177-3AD203B41FA5}">
                      <a16:colId xmlns:a16="http://schemas.microsoft.com/office/drawing/2014/main" val="1638684933"/>
                    </a:ext>
                  </a:extLst>
                </a:gridCol>
                <a:gridCol w="1213503">
                  <a:extLst>
                    <a:ext uri="{9D8B030D-6E8A-4147-A177-3AD203B41FA5}">
                      <a16:colId xmlns:a16="http://schemas.microsoft.com/office/drawing/2014/main" val="2205303028"/>
                    </a:ext>
                  </a:extLst>
                </a:gridCol>
              </a:tblGrid>
              <a:tr h="146851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Отрасли экономики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раундов</a:t>
                      </a:r>
                      <a:endParaRPr lang="ru-RU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полученных результатов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Положительные результаты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Неудовлетворительные результаты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 международные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4195902518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Пищевые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764293229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258879419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Электротехнические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67878904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Энергетические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731687293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Машинасторительные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664684072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Полимерные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3957702656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Мебельные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98344143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Текстилные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689216562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Фармацевтические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474717061"/>
                  </a:ext>
                </a:extLst>
              </a:tr>
              <a:tr h="305028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Химические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671920492"/>
                  </a:ext>
                </a:extLst>
              </a:tr>
              <a:tr h="595899">
                <a:tc>
                  <a:txBody>
                    <a:bodyPr/>
                    <a:lstStyle/>
                    <a:p>
                      <a:pPr marL="0" indent="0"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Pts val="1200"/>
                        <a:buFont typeface="+mj-lt"/>
                        <a:buNone/>
                      </a:pPr>
                      <a:r>
                        <a:rPr lang="uz-Cyrl-UZ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Сельскохозяйственный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uz-Cyrl-UZ" sz="1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2172168827"/>
                  </a:ext>
                </a:extLst>
              </a:tr>
              <a:tr h="305028">
                <a:tc gridSpan="2">
                  <a:txBody>
                    <a:bodyPr/>
                    <a:lstStyle/>
                    <a:p>
                      <a:pPr algn="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uz-Cyrl-UZ" sz="1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uz-Cyrl-UZ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</a:t>
                      </a:r>
                      <a:endParaRPr lang="uz-Cyrl-UZ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</a:t>
                      </a:r>
                      <a:endParaRPr lang="uz-Cyrl-UZ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uz-Cyrl-UZ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uz-Cyrl-UZ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uz-Cyrl-UZ" sz="1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val="1139125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793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533</Words>
  <Application>Microsoft Office PowerPoint</Application>
  <PresentationFormat>Экран (4:3)</PresentationFormat>
  <Paragraphs>163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Mahmud Xayrullayev Norqobilovich</dc:creator>
  <cp:lastModifiedBy>Mahmud Xayrullayev Norqobilovich</cp:lastModifiedBy>
  <cp:revision>6</cp:revision>
  <dcterms:created xsi:type="dcterms:W3CDTF">2021-10-07T06:44:49Z</dcterms:created>
  <dcterms:modified xsi:type="dcterms:W3CDTF">2021-10-07T11:07:35Z</dcterms:modified>
</cp:coreProperties>
</file>